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4" r:id="rId3"/>
    <p:sldId id="375" r:id="rId4"/>
    <p:sldId id="367" r:id="rId5"/>
    <p:sldId id="378" r:id="rId6"/>
    <p:sldId id="387" r:id="rId7"/>
    <p:sldId id="382" r:id="rId8"/>
    <p:sldId id="379" r:id="rId9"/>
    <p:sldId id="389" r:id="rId10"/>
    <p:sldId id="391" r:id="rId11"/>
    <p:sldId id="388" r:id="rId12"/>
    <p:sldId id="393" r:id="rId13"/>
    <p:sldId id="394" r:id="rId14"/>
    <p:sldId id="383" r:id="rId15"/>
    <p:sldId id="262" r:id="rId16"/>
    <p:sldId id="258" r:id="rId17"/>
    <p:sldId id="267" r:id="rId18"/>
    <p:sldId id="257" r:id="rId19"/>
    <p:sldId id="259" r:id="rId20"/>
    <p:sldId id="263" r:id="rId21"/>
    <p:sldId id="260" r:id="rId22"/>
    <p:sldId id="264" r:id="rId23"/>
    <p:sldId id="265" r:id="rId24"/>
    <p:sldId id="266" r:id="rId25"/>
    <p:sldId id="271" r:id="rId26"/>
    <p:sldId id="268" r:id="rId27"/>
    <p:sldId id="261" r:id="rId28"/>
    <p:sldId id="269" r:id="rId29"/>
    <p:sldId id="392" r:id="rId30"/>
    <p:sldId id="380" r:id="rId31"/>
    <p:sldId id="359" r:id="rId32"/>
  </p:sldIdLst>
  <p:sldSz cx="9906000" cy="6858000" type="A4"/>
  <p:notesSz cx="7010400" cy="9296400"/>
  <p:defaultTextStyle>
    <a:defPPr>
      <a:defRPr lang="de-DE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66"/>
    <a:srgbClr val="77AD2F"/>
    <a:srgbClr val="217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72136" autoAdjust="0"/>
  </p:normalViewPr>
  <p:slideViewPr>
    <p:cSldViewPr snapToGrid="0" snapToObjects="1">
      <p:cViewPr varScale="1">
        <p:scale>
          <a:sx n="86" d="100"/>
          <a:sy n="86" d="100"/>
        </p:scale>
        <p:origin x="60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688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D00F7-0B8E-455E-BDA9-668D167A071A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DDBD7F36-A559-45B7-87EA-45D0D376FE7D}">
      <dgm:prSet phldrT="[Text]" custT="1"/>
      <dgm:spPr/>
      <dgm:t>
        <a:bodyPr/>
        <a:lstStyle/>
        <a:p>
          <a:r>
            <a:rPr lang="de-CH" sz="4400" dirty="0" err="1">
              <a:solidFill>
                <a:schemeClr val="bg1"/>
              </a:solidFill>
            </a:rPr>
            <a:t>Full</a:t>
          </a:r>
          <a:r>
            <a:rPr lang="de-CH" sz="4400" dirty="0">
              <a:solidFill>
                <a:schemeClr val="bg1"/>
              </a:solidFill>
            </a:rPr>
            <a:t> Corpus</a:t>
          </a:r>
        </a:p>
        <a:p>
          <a:endParaRPr lang="de-DE" sz="4400" dirty="0">
            <a:solidFill>
              <a:schemeClr val="bg1"/>
            </a:solidFill>
          </a:endParaRPr>
        </a:p>
      </dgm:t>
    </dgm:pt>
    <dgm:pt modelId="{0115BC52-B296-4900-94C9-6D66AB6C51EE}" type="parTrans" cxnId="{95B6CF24-C98C-49C5-8C55-2B84D69ED71D}">
      <dgm:prSet/>
      <dgm:spPr/>
      <dgm:t>
        <a:bodyPr/>
        <a:lstStyle/>
        <a:p>
          <a:endParaRPr lang="de-DE"/>
        </a:p>
      </dgm:t>
    </dgm:pt>
    <dgm:pt modelId="{EFE23D92-C01F-43AF-8076-9602E1F2A274}" type="sibTrans" cxnId="{95B6CF24-C98C-49C5-8C55-2B84D69ED71D}">
      <dgm:prSet/>
      <dgm:spPr/>
      <dgm:t>
        <a:bodyPr/>
        <a:lstStyle/>
        <a:p>
          <a:endParaRPr lang="de-DE"/>
        </a:p>
      </dgm:t>
    </dgm:pt>
    <dgm:pt modelId="{647BF2DE-0063-49DC-96E9-AA0F211A2A2E}">
      <dgm:prSet phldrT="[Text]" custT="1"/>
      <dgm:spPr/>
      <dgm:t>
        <a:bodyPr/>
        <a:lstStyle/>
        <a:p>
          <a:pPr algn="ctr"/>
          <a:r>
            <a:rPr lang="de-CH" sz="2000" dirty="0">
              <a:solidFill>
                <a:schemeClr val="bg1"/>
              </a:solidFill>
            </a:rPr>
            <a:t>Company2</a:t>
          </a:r>
        </a:p>
      </dgm:t>
    </dgm:pt>
    <dgm:pt modelId="{EDBEA58A-A3D2-4B92-AABC-6A9BCC9F3760}" type="parTrans" cxnId="{7664FEB0-ED65-4D21-ABC7-FC7DE430E305}">
      <dgm:prSet/>
      <dgm:spPr/>
      <dgm:t>
        <a:bodyPr/>
        <a:lstStyle/>
        <a:p>
          <a:endParaRPr lang="de-DE"/>
        </a:p>
      </dgm:t>
    </dgm:pt>
    <dgm:pt modelId="{EA10E228-9C09-484C-B60B-3727E8670AD9}" type="sibTrans" cxnId="{7664FEB0-ED65-4D21-ABC7-FC7DE430E305}">
      <dgm:prSet/>
      <dgm:spPr/>
      <dgm:t>
        <a:bodyPr/>
        <a:lstStyle/>
        <a:p>
          <a:endParaRPr lang="de-DE"/>
        </a:p>
      </dgm:t>
    </dgm:pt>
    <dgm:pt modelId="{01BAE70A-9F70-4DB0-8589-2F5A0F9520C2}">
      <dgm:prSet phldrT="[Text]" custT="1"/>
      <dgm:spPr/>
      <dgm:t>
        <a:bodyPr/>
        <a:lstStyle/>
        <a:p>
          <a:r>
            <a:rPr lang="de-CH" sz="2000" dirty="0">
              <a:solidFill>
                <a:schemeClr val="bg1"/>
              </a:solidFill>
            </a:rPr>
            <a:t>Company</a:t>
          </a:r>
          <a:r>
            <a:rPr lang="de-CH" sz="2300" dirty="0">
              <a:solidFill>
                <a:schemeClr val="bg1"/>
              </a:solidFill>
            </a:rPr>
            <a:t> 1</a:t>
          </a:r>
          <a:endParaRPr lang="de-DE" sz="2300" dirty="0">
            <a:solidFill>
              <a:schemeClr val="bg1"/>
            </a:solidFill>
          </a:endParaRPr>
        </a:p>
      </dgm:t>
    </dgm:pt>
    <dgm:pt modelId="{EEF76C6B-6508-4205-BCB4-A20B4A1E433E}" type="sibTrans" cxnId="{47A0BE09-A2B0-4555-A8CE-01DD23F4C84C}">
      <dgm:prSet/>
      <dgm:spPr/>
      <dgm:t>
        <a:bodyPr/>
        <a:lstStyle/>
        <a:p>
          <a:endParaRPr lang="de-DE"/>
        </a:p>
      </dgm:t>
    </dgm:pt>
    <dgm:pt modelId="{91451379-3B6F-4F4C-89CD-F025EC8720FA}" type="parTrans" cxnId="{47A0BE09-A2B0-4555-A8CE-01DD23F4C84C}">
      <dgm:prSet/>
      <dgm:spPr/>
      <dgm:t>
        <a:bodyPr/>
        <a:lstStyle/>
        <a:p>
          <a:endParaRPr lang="de-DE"/>
        </a:p>
      </dgm:t>
    </dgm:pt>
    <dgm:pt modelId="{765453D6-BD64-4337-BBB3-C04892E08147}" type="pres">
      <dgm:prSet presAssocID="{732D00F7-0B8E-455E-BDA9-668D167A071A}" presName="compositeShape" presStyleCnt="0">
        <dgm:presLayoutVars>
          <dgm:chMax val="7"/>
          <dgm:dir/>
          <dgm:resizeHandles val="exact"/>
        </dgm:presLayoutVars>
      </dgm:prSet>
      <dgm:spPr/>
    </dgm:pt>
    <dgm:pt modelId="{94CC82E7-9360-4CA0-99F9-F26F691B6A40}" type="pres">
      <dgm:prSet presAssocID="{DDBD7F36-A559-45B7-87EA-45D0D376FE7D}" presName="circ1" presStyleLbl="vennNode1" presStyleIdx="0" presStyleCnt="3" custScaleX="165789" custScaleY="155016" custLinFactNeighborX="21680" custLinFactNeighborY="11980"/>
      <dgm:spPr/>
    </dgm:pt>
    <dgm:pt modelId="{A736DC8D-44CE-416A-B71B-DB86C310B2DD}" type="pres">
      <dgm:prSet presAssocID="{DDBD7F36-A559-45B7-87EA-45D0D376FE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9FB1AF-F64E-4932-B042-D953E5B0DBE9}" type="pres">
      <dgm:prSet presAssocID="{647BF2DE-0063-49DC-96E9-AA0F211A2A2E}" presName="circ2" presStyleLbl="vennNode1" presStyleIdx="1" presStyleCnt="3" custScaleX="60563" custScaleY="56607" custLinFactNeighborX="25707" custLinFactNeighborY="-25799"/>
      <dgm:spPr/>
    </dgm:pt>
    <dgm:pt modelId="{52C51DA6-F585-4BBE-BA18-894A0A2D7AF9}" type="pres">
      <dgm:prSet presAssocID="{647BF2DE-0063-49DC-96E9-AA0F211A2A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EE1DC4-B452-436F-8E8E-53EC969D5E77}" type="pres">
      <dgm:prSet presAssocID="{01BAE70A-9F70-4DB0-8589-2F5A0F9520C2}" presName="circ3" presStyleLbl="vennNode1" presStyleIdx="2" presStyleCnt="3" custScaleX="65244" custScaleY="65520" custLinFactNeighborX="19458" custLinFactNeighborY="-27137"/>
      <dgm:spPr/>
    </dgm:pt>
    <dgm:pt modelId="{2214B38B-2F09-4031-917C-637CFCD3EB32}" type="pres">
      <dgm:prSet presAssocID="{01BAE70A-9F70-4DB0-8589-2F5A0F9520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7A8102-A0E0-4F72-B211-8FE965B34DD8}" type="presOf" srcId="{DDBD7F36-A559-45B7-87EA-45D0D376FE7D}" destId="{A736DC8D-44CE-416A-B71B-DB86C310B2DD}" srcOrd="1" destOrd="0" presId="urn:microsoft.com/office/officeart/2005/8/layout/venn1"/>
    <dgm:cxn modelId="{47A0BE09-A2B0-4555-A8CE-01DD23F4C84C}" srcId="{732D00F7-0B8E-455E-BDA9-668D167A071A}" destId="{01BAE70A-9F70-4DB0-8589-2F5A0F9520C2}" srcOrd="2" destOrd="0" parTransId="{91451379-3B6F-4F4C-89CD-F025EC8720FA}" sibTransId="{EEF76C6B-6508-4205-BCB4-A20B4A1E433E}"/>
    <dgm:cxn modelId="{0FD3860D-941B-48C4-BA3C-3FC5A99E83ED}" type="presOf" srcId="{647BF2DE-0063-49DC-96E9-AA0F211A2A2E}" destId="{52C51DA6-F585-4BBE-BA18-894A0A2D7AF9}" srcOrd="1" destOrd="0" presId="urn:microsoft.com/office/officeart/2005/8/layout/venn1"/>
    <dgm:cxn modelId="{42908F19-87B7-43BD-ABB0-2C7DAC1FD9B5}" type="presOf" srcId="{01BAE70A-9F70-4DB0-8589-2F5A0F9520C2}" destId="{FDEE1DC4-B452-436F-8E8E-53EC969D5E77}" srcOrd="0" destOrd="0" presId="urn:microsoft.com/office/officeart/2005/8/layout/venn1"/>
    <dgm:cxn modelId="{FA69F91F-4BDF-47B1-9E62-84F16EFDBD47}" type="presOf" srcId="{DDBD7F36-A559-45B7-87EA-45D0D376FE7D}" destId="{94CC82E7-9360-4CA0-99F9-F26F691B6A40}" srcOrd="0" destOrd="0" presId="urn:microsoft.com/office/officeart/2005/8/layout/venn1"/>
    <dgm:cxn modelId="{95B6CF24-C98C-49C5-8C55-2B84D69ED71D}" srcId="{732D00F7-0B8E-455E-BDA9-668D167A071A}" destId="{DDBD7F36-A559-45B7-87EA-45D0D376FE7D}" srcOrd="0" destOrd="0" parTransId="{0115BC52-B296-4900-94C9-6D66AB6C51EE}" sibTransId="{EFE23D92-C01F-43AF-8076-9602E1F2A274}"/>
    <dgm:cxn modelId="{8EBE3594-C777-4FC2-BC99-5F57E4F186E8}" type="presOf" srcId="{01BAE70A-9F70-4DB0-8589-2F5A0F9520C2}" destId="{2214B38B-2F09-4031-917C-637CFCD3EB32}" srcOrd="1" destOrd="0" presId="urn:microsoft.com/office/officeart/2005/8/layout/venn1"/>
    <dgm:cxn modelId="{465FD1AB-7CC2-4E03-A684-FBB4DEE4373C}" type="presOf" srcId="{647BF2DE-0063-49DC-96E9-AA0F211A2A2E}" destId="{F99FB1AF-F64E-4932-B042-D953E5B0DBE9}" srcOrd="0" destOrd="0" presId="urn:microsoft.com/office/officeart/2005/8/layout/venn1"/>
    <dgm:cxn modelId="{7664FEB0-ED65-4D21-ABC7-FC7DE430E305}" srcId="{732D00F7-0B8E-455E-BDA9-668D167A071A}" destId="{647BF2DE-0063-49DC-96E9-AA0F211A2A2E}" srcOrd="1" destOrd="0" parTransId="{EDBEA58A-A3D2-4B92-AABC-6A9BCC9F3760}" sibTransId="{EA10E228-9C09-484C-B60B-3727E8670AD9}"/>
    <dgm:cxn modelId="{A5320FFC-7A29-487D-A5F3-5402907B7C93}" type="presOf" srcId="{732D00F7-0B8E-455E-BDA9-668D167A071A}" destId="{765453D6-BD64-4337-BBB3-C04892E08147}" srcOrd="0" destOrd="0" presId="urn:microsoft.com/office/officeart/2005/8/layout/venn1"/>
    <dgm:cxn modelId="{811DDBE9-E8CE-410C-B86E-0C36542797FF}" type="presParOf" srcId="{765453D6-BD64-4337-BBB3-C04892E08147}" destId="{94CC82E7-9360-4CA0-99F9-F26F691B6A40}" srcOrd="0" destOrd="0" presId="urn:microsoft.com/office/officeart/2005/8/layout/venn1"/>
    <dgm:cxn modelId="{EBAB63E0-44E0-4DF2-BB1E-F3D919AC35E4}" type="presParOf" srcId="{765453D6-BD64-4337-BBB3-C04892E08147}" destId="{A736DC8D-44CE-416A-B71B-DB86C310B2DD}" srcOrd="1" destOrd="0" presId="urn:microsoft.com/office/officeart/2005/8/layout/venn1"/>
    <dgm:cxn modelId="{652CEB02-2A2E-43C8-8804-B8F270F77DDC}" type="presParOf" srcId="{765453D6-BD64-4337-BBB3-C04892E08147}" destId="{F99FB1AF-F64E-4932-B042-D953E5B0DBE9}" srcOrd="2" destOrd="0" presId="urn:microsoft.com/office/officeart/2005/8/layout/venn1"/>
    <dgm:cxn modelId="{8ADF6DE1-B437-4D0A-8D19-52DC96B58E71}" type="presParOf" srcId="{765453D6-BD64-4337-BBB3-C04892E08147}" destId="{52C51DA6-F585-4BBE-BA18-894A0A2D7AF9}" srcOrd="3" destOrd="0" presId="urn:microsoft.com/office/officeart/2005/8/layout/venn1"/>
    <dgm:cxn modelId="{7C4A4D8D-C82E-4D16-9890-CFA87533042B}" type="presParOf" srcId="{765453D6-BD64-4337-BBB3-C04892E08147}" destId="{FDEE1DC4-B452-436F-8E8E-53EC969D5E77}" srcOrd="4" destOrd="0" presId="urn:microsoft.com/office/officeart/2005/8/layout/venn1"/>
    <dgm:cxn modelId="{5C63E1AC-2F5F-4A48-AA4F-1EFD14FF3BEE}" type="presParOf" srcId="{765453D6-BD64-4337-BBB3-C04892E08147}" destId="{2214B38B-2F09-4031-917C-637CFCD3EB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82E7-9360-4CA0-99F9-F26F691B6A40}">
      <dsp:nvSpPr>
        <dsp:cNvPr id="0" name=""/>
        <dsp:cNvSpPr/>
      </dsp:nvSpPr>
      <dsp:spPr>
        <a:xfrm>
          <a:off x="1242905" y="334789"/>
          <a:ext cx="4752360" cy="444355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400" kern="1200" dirty="0" err="1">
              <a:solidFill>
                <a:schemeClr val="bg1"/>
              </a:solidFill>
            </a:rPr>
            <a:t>Full</a:t>
          </a:r>
          <a:r>
            <a:rPr lang="de-CH" sz="4400" kern="1200" dirty="0">
              <a:solidFill>
                <a:schemeClr val="bg1"/>
              </a:solidFill>
            </a:rPr>
            <a:t> Corpus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400" kern="1200" dirty="0">
            <a:solidFill>
              <a:schemeClr val="bg1"/>
            </a:solidFill>
          </a:endParaRPr>
        </a:p>
      </dsp:txBody>
      <dsp:txXfrm>
        <a:off x="1876553" y="1112410"/>
        <a:ext cx="3485064" cy="1999598"/>
      </dsp:txXfrm>
    </dsp:sp>
    <dsp:sp modelId="{F99FB1AF-F64E-4932-B042-D953E5B0DBE9}">
      <dsp:nvSpPr>
        <dsp:cNvPr id="0" name=""/>
        <dsp:cNvSpPr/>
      </dsp:nvSpPr>
      <dsp:spPr>
        <a:xfrm>
          <a:off x="3900837" y="2453872"/>
          <a:ext cx="1736045" cy="16226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bg1"/>
              </a:solidFill>
            </a:rPr>
            <a:t>Company2</a:t>
          </a:r>
        </a:p>
      </dsp:txBody>
      <dsp:txXfrm>
        <a:off x="4431777" y="2873055"/>
        <a:ext cx="1041627" cy="892455"/>
      </dsp:txXfrm>
    </dsp:sp>
    <dsp:sp modelId="{FDEE1DC4-B452-436F-8E8E-53EC969D5E77}">
      <dsp:nvSpPr>
        <dsp:cNvPr id="0" name=""/>
        <dsp:cNvSpPr/>
      </dsp:nvSpPr>
      <dsp:spPr>
        <a:xfrm>
          <a:off x="1585952" y="2287772"/>
          <a:ext cx="1870226" cy="18781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bg1"/>
              </a:solidFill>
            </a:rPr>
            <a:t>Company</a:t>
          </a:r>
          <a:r>
            <a:rPr lang="de-CH" sz="2300" kern="1200" dirty="0">
              <a:solidFill>
                <a:schemeClr val="bg1"/>
              </a:solidFill>
            </a:rPr>
            <a:t> 1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1762065" y="2772957"/>
        <a:ext cx="1122135" cy="1032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5" y="1"/>
            <a:ext cx="3037840" cy="46697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E3A4F4-5CE0-4450-BE12-0018FF56B7B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2"/>
            <a:ext cx="3037840" cy="4669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5" y="8829432"/>
            <a:ext cx="3037840" cy="4669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9DD15B-3267-4BF9-8193-A6317D5D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64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4"/>
            <a:ext cx="3037840" cy="4664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CA59D1-E4F6-48D6-BFC5-36AB9AADA619}" type="datetimeFigureOut">
              <a:rPr lang="de-CH" smtClean="0"/>
              <a:t>11.06.2018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0463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35D1BD-3D3B-41A2-AAE4-40788B282A4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863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0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BleuAlign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BleuScore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456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Counter-Intuitive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 Rico Sennrich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Bleu Score good for short sentences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66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 positives are really bad, so better less matches than wrong one.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 work is too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263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250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862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\text{score}(</a:t>
            </a:r>
            <a:r>
              <a:rPr lang="en-US" dirty="0" err="1"/>
              <a:t>w_i</a:t>
            </a:r>
            <a:r>
              <a:rPr lang="en-US" dirty="0"/>
              <a:t>, </a:t>
            </a:r>
            <a:r>
              <a:rPr lang="en-US" dirty="0" err="1"/>
              <a:t>w_j</a:t>
            </a:r>
            <a:r>
              <a:rPr lang="en-US" dirty="0"/>
              <a:t>) = \frac{\text{count}(</a:t>
            </a:r>
            <a:r>
              <a:rPr lang="en-US" dirty="0" err="1"/>
              <a:t>w_i</a:t>
            </a:r>
            <a:r>
              <a:rPr lang="en-US" dirty="0"/>
              <a:t> </a:t>
            </a:r>
            <a:r>
              <a:rPr lang="en-US" dirty="0" err="1"/>
              <a:t>w_j</a:t>
            </a:r>
            <a:r>
              <a:rPr lang="en-US" dirty="0"/>
              <a:t>) - \delta}{\text{count}(</a:t>
            </a:r>
            <a:r>
              <a:rPr lang="en-US" dirty="0" err="1"/>
              <a:t>w_i</a:t>
            </a:r>
            <a:r>
              <a:rPr lang="en-US" dirty="0"/>
              <a:t>) \times \text{count}(</a:t>
            </a:r>
            <a:r>
              <a:rPr lang="en-US" dirty="0" err="1"/>
              <a:t>w_j</a:t>
            </a:r>
            <a:r>
              <a:rPr lang="en-US" dirty="0"/>
              <a:t>)}</a:t>
            </a:r>
          </a:p>
          <a:p>
            <a:endParaRPr lang="en-US" dirty="0"/>
          </a:p>
          <a:p>
            <a:r>
              <a:rPr lang="en-US" dirty="0"/>
              <a:t>Two parameters:</a:t>
            </a:r>
            <a:r>
              <a:rPr lang="en-US" baseline="0" dirty="0"/>
              <a:t> min-count and threshold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7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Min_count</a:t>
            </a:r>
            <a:r>
              <a:rPr lang="en-US" dirty="0"/>
              <a:t>, threshold</a:t>
            </a:r>
          </a:p>
          <a:p>
            <a:endParaRPr lang="en-US" dirty="0"/>
          </a:p>
          <a:p>
            <a:r>
              <a:rPr lang="en-US" dirty="0"/>
              <a:t>Too strict is unfortunate, because we might loose very interesting terms.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20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645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</a:t>
            </a:r>
            <a:r>
              <a:rPr lang="en-US" dirty="0"/>
              <a:t> = 4 -  7</a:t>
            </a:r>
          </a:p>
          <a:p>
            <a:r>
              <a:rPr lang="en-US" dirty="0"/>
              <a:t>Df = 1</a:t>
            </a:r>
          </a:p>
          <a:p>
            <a:endParaRPr lang="en-US" dirty="0"/>
          </a:p>
          <a:p>
            <a:r>
              <a:rPr lang="en-US" dirty="0"/>
              <a:t>Cannot show good results 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69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975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New clients</a:t>
            </a:r>
          </a:p>
          <a:p>
            <a:r>
              <a:rPr lang="en-US" dirty="0"/>
              <a:t>MT source</a:t>
            </a:r>
          </a:p>
          <a:p>
            <a:r>
              <a:rPr lang="en-US" dirty="0"/>
              <a:t>Advertising as cool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0763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806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409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0144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845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end-to-end System does not exist yet, but lots of parts are developed or researched. 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 100% solution. If we get 50 – 70% we are happy.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596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quickly create quotes for clients. Exclude unwanted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926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 month of work.</a:t>
            </a:r>
          </a:p>
          <a:p>
            <a:r>
              <a:rPr lang="en-US" dirty="0"/>
              <a:t>Lots of time lost due to new technology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93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996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 Links: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&lt;link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="alternate"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="https://blog.supertext.ch/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hreflang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/&gt;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="https://www.supertext.ch/en"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-US"&gt;English&lt;/a&gt;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structure: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for company pages, but blogs often have exactly the same structure for all pages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Matching: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Easy: Numbers, pictures, specific words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complicated: Phrase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942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18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D1BD-3D3B-41A2-AAE4-40788B282A4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2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23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4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24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04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1916letteranalysis.files.wordpress.com/2014/09/letters_gensim_t16_01_lab.png">
            <a:extLst>
              <a:ext uri="{FF2B5EF4-FFF2-40B4-BE49-F238E27FC236}">
                <a16:creationId xmlns:a16="http://schemas.microsoft.com/office/drawing/2014/main" id="{17810973-CFF7-4CAC-812E-355AFF2B6B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21922" r="46" b="54293"/>
          <a:stretch/>
        </p:blipFill>
        <p:spPr bwMode="auto">
          <a:xfrm>
            <a:off x="4155" y="2"/>
            <a:ext cx="9911059" cy="23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FFEA9F2-A69B-4588-997E-01038298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84" y="2553629"/>
            <a:ext cx="9404016" cy="435752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C7A416-79D3-4F20-8BC7-E1527B524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914400"/>
            <a:ext cx="8447714" cy="1244338"/>
          </a:xfrm>
        </p:spPr>
        <p:txBody>
          <a:bodyPr/>
          <a:lstStyle>
            <a:lvl1pPr marL="0" indent="0">
              <a:buNone/>
              <a:defRPr sz="6000">
                <a:latin typeface="Verdana Pro Light" panose="020B0304030504040204" pitchFamily="34" charset="0"/>
              </a:defRPr>
            </a:lvl1pPr>
            <a:lvl2pPr>
              <a:defRPr>
                <a:latin typeface="Verdana Pro Light" panose="020B0304030504040204" pitchFamily="34" charset="0"/>
              </a:defRPr>
            </a:lvl2pPr>
            <a:lvl3pPr>
              <a:defRPr>
                <a:latin typeface="Verdana Pro Light" panose="020B0304030504040204" pitchFamily="34" charset="0"/>
              </a:defRPr>
            </a:lvl3pPr>
            <a:lvl4pPr>
              <a:defRPr>
                <a:latin typeface="Verdana Pro Light" panose="020B0304030504040204" pitchFamily="34" charset="0"/>
              </a:defRPr>
            </a:lvl4pPr>
            <a:lvl5pPr>
              <a:defRPr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148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5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2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7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8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69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3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2F42-6104-F348-9CF1-FBF5066F2C2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B9C0-F347-D44A-B997-70A069569D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4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1066800"/>
            <a:ext cx="1765300" cy="1574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682551" y="735038"/>
            <a:ext cx="5924841" cy="257167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5400" dirty="0">
                <a:latin typeface="Verdana Pro Light"/>
              </a:rPr>
              <a:t>Bilingual Term Extraction with Big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61FD7-40C7-4D89-974E-B2C59426B949}"/>
              </a:ext>
            </a:extLst>
          </p:cNvPr>
          <p:cNvSpPr txBox="1"/>
          <p:nvPr/>
        </p:nvSpPr>
        <p:spPr>
          <a:xfrm flipH="1">
            <a:off x="993000" y="6048492"/>
            <a:ext cx="380202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Light"/>
              </a:rPr>
              <a:t>Rémy Blättler</a:t>
            </a:r>
          </a:p>
          <a:p>
            <a:r>
              <a:rPr lang="de-DE" dirty="0">
                <a:latin typeface="Verdana Pro Light"/>
              </a:rPr>
              <a:t>Chief </a:t>
            </a:r>
            <a:r>
              <a:rPr lang="de-DE" dirty="0" err="1">
                <a:latin typeface="Verdana Pro Light"/>
              </a:rPr>
              <a:t>of</a:t>
            </a:r>
            <a:r>
              <a:rPr lang="de-DE" dirty="0">
                <a:latin typeface="Verdana Pro Light"/>
              </a:rPr>
              <a:t> </a:t>
            </a:r>
            <a:r>
              <a:rPr lang="en-US" dirty="0">
                <a:latin typeface="Verdana Pro Light"/>
              </a:rPr>
              <a:t>the</a:t>
            </a:r>
            <a:r>
              <a:rPr lang="de-DE" dirty="0">
                <a:latin typeface="Verdana Pro Light"/>
              </a:rPr>
              <a:t> System @ Supertext</a:t>
            </a:r>
          </a:p>
          <a:p>
            <a:endParaRPr lang="de-DE" sz="1050" dirty="0">
              <a:latin typeface="Verdana Pr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AED33-2DA3-4683-8EDC-C8EC4E798056}"/>
              </a:ext>
            </a:extLst>
          </p:cNvPr>
          <p:cNvSpPr txBox="1"/>
          <p:nvPr/>
        </p:nvSpPr>
        <p:spPr>
          <a:xfrm flipH="1">
            <a:off x="5401817" y="6048491"/>
            <a:ext cx="380202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Light"/>
              </a:rPr>
              <a:t>Jan </a:t>
            </a:r>
            <a:r>
              <a:rPr lang="en-US" dirty="0" err="1">
                <a:latin typeface="Verdana Pro Light"/>
              </a:rPr>
              <a:t>Deriu</a:t>
            </a:r>
            <a:endParaRPr lang="en-US" dirty="0">
              <a:latin typeface="Verdana Pro Light"/>
            </a:endParaRPr>
          </a:p>
          <a:p>
            <a:r>
              <a:rPr lang="de-CH" dirty="0">
                <a:latin typeface="Verdana Pro Light"/>
              </a:rPr>
              <a:t>Research </a:t>
            </a:r>
            <a:r>
              <a:rPr lang="de-CH" dirty="0" err="1">
                <a:latin typeface="Verdana Pro Light"/>
              </a:rPr>
              <a:t>Assistant</a:t>
            </a:r>
            <a:r>
              <a:rPr lang="de-CH" dirty="0">
                <a:latin typeface="Verdana Pro Light"/>
              </a:rPr>
              <a:t> </a:t>
            </a:r>
            <a:r>
              <a:rPr lang="de-DE" dirty="0">
                <a:latin typeface="Verdana Pro Light"/>
              </a:rPr>
              <a:t>@ ZHAW</a:t>
            </a:r>
          </a:p>
          <a:p>
            <a:endParaRPr lang="de-DE" sz="1050" dirty="0">
              <a:latin typeface="Verdana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AEB7D-7597-4A9B-82F2-F3A53303A445}"/>
              </a:ext>
            </a:extLst>
          </p:cNvPr>
          <p:cNvSpPr txBox="1"/>
          <p:nvPr/>
        </p:nvSpPr>
        <p:spPr>
          <a:xfrm flipH="1">
            <a:off x="993000" y="5230632"/>
            <a:ext cx="380202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Light"/>
              </a:rPr>
              <a:t>Dr. Mark Cieliebak </a:t>
            </a:r>
          </a:p>
          <a:p>
            <a:r>
              <a:rPr lang="en-US" dirty="0">
                <a:latin typeface="Verdana Pro Light"/>
              </a:rPr>
              <a:t>CEO</a:t>
            </a:r>
            <a:r>
              <a:rPr lang="de-DE" dirty="0">
                <a:latin typeface="Verdana Pro Light"/>
              </a:rPr>
              <a:t> @ </a:t>
            </a:r>
            <a:r>
              <a:rPr lang="de-DE" dirty="0" err="1">
                <a:latin typeface="Verdana Pro Light"/>
              </a:rPr>
              <a:t>SpinningBytes</a:t>
            </a:r>
            <a:endParaRPr lang="de-DE" dirty="0">
              <a:latin typeface="Verdana Pro Light"/>
            </a:endParaRPr>
          </a:p>
          <a:p>
            <a:endParaRPr lang="de-DE" sz="1050" dirty="0">
              <a:latin typeface="Verdana Pro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CB2B0-AE17-4FA2-96F7-2A478AB8E337}"/>
              </a:ext>
            </a:extLst>
          </p:cNvPr>
          <p:cNvSpPr/>
          <p:nvPr/>
        </p:nvSpPr>
        <p:spPr>
          <a:xfrm>
            <a:off x="993000" y="3976286"/>
            <a:ext cx="7614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Verdana Pro Light" panose="020B0304030504040204" pitchFamily="34" charset="0"/>
              </a:rPr>
              <a:t>Precision &amp; Recall: A story of tradeoffs</a:t>
            </a:r>
          </a:p>
        </p:txBody>
      </p:sp>
      <p:pic>
        <p:nvPicPr>
          <p:cNvPr id="1026" name="Picture 2" descr="https://www.spinningbytes.com/wp-content/uploads/2015/10/logo_blue-e1490179174799.png">
            <a:extLst>
              <a:ext uri="{FF2B5EF4-FFF2-40B4-BE49-F238E27FC236}">
                <a16:creationId xmlns:a16="http://schemas.microsoft.com/office/drawing/2014/main" id="{BCBDCE99-4943-47FF-A22E-685B072C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68" y="728773"/>
            <a:ext cx="1163024" cy="21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Ã¼r aligned">
            <a:extLst>
              <a:ext uri="{FF2B5EF4-FFF2-40B4-BE49-F238E27FC236}">
                <a16:creationId xmlns:a16="http://schemas.microsoft.com/office/drawing/2014/main" id="{615766BC-2BE0-4D95-AFF7-286FE9D8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" t="26366" r="925" b="26640"/>
          <a:stretch/>
        </p:blipFill>
        <p:spPr bwMode="auto">
          <a:xfrm>
            <a:off x="-1" y="0"/>
            <a:ext cx="9906001" cy="23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Match sentences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F805BBD4-3035-4ECE-8E14-D64643B0D0B1}"/>
              </a:ext>
            </a:extLst>
          </p:cNvPr>
          <p:cNvSpPr txBox="1"/>
          <p:nvPr/>
        </p:nvSpPr>
        <p:spPr>
          <a:xfrm>
            <a:off x="914399" y="2718034"/>
            <a:ext cx="8820615" cy="35450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By length =&gt; Simple &amp; bad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Translate first, match then (My genius idea)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Phrase based matching</a:t>
            </a:r>
            <a:br>
              <a:rPr lang="en-US" sz="2800" dirty="0">
                <a:latin typeface="Verdana Pro Light"/>
                <a:cs typeface="Verdana Pro Light"/>
              </a:rPr>
            </a:br>
            <a:r>
              <a:rPr lang="en-US" sz="2800" dirty="0">
                <a:latin typeface="Verdana Pro Light"/>
                <a:cs typeface="Verdana Pro Light"/>
              </a:rPr>
              <a:t>=&gt; lrec2016sentalign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Verdana Pro Light"/>
              <a:cs typeface="Verdan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62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eural network">
            <a:extLst>
              <a:ext uri="{FF2B5EF4-FFF2-40B4-BE49-F238E27FC236}">
                <a16:creationId xmlns:a16="http://schemas.microsoft.com/office/drawing/2014/main" id="{8EEEF3F3-73DE-464D-8DF0-F486A86B6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296"/>
          <a:stretch/>
        </p:blipFill>
        <p:spPr bwMode="auto">
          <a:xfrm>
            <a:off x="0" y="-58242"/>
            <a:ext cx="9906000" cy="2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NMT Alignment</a:t>
            </a: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685ECA7D-4241-4006-8F42-7358AF477482}"/>
              </a:ext>
            </a:extLst>
          </p:cNvPr>
          <p:cNvSpPr txBox="1"/>
          <p:nvPr/>
        </p:nvSpPr>
        <p:spPr>
          <a:xfrm>
            <a:off x="326156" y="2769028"/>
            <a:ext cx="4304086" cy="13181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Verdana Pro Light"/>
                <a:cs typeface="Verdana Pro Light"/>
              </a:rPr>
              <a:t>How can I create my own coupon template?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Verdana Pro Light"/>
              <a:cs typeface="Verdana Pro Light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Verdana Pro Light"/>
              <a:cs typeface="Verdana Pro Light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Verdana Pro Light"/>
                <a:cs typeface="Verdana Pro Light"/>
              </a:rPr>
              <a:t>Wie kann ich eine eigene </a:t>
            </a:r>
            <a:r>
              <a:rPr lang="de-DE" sz="2400" dirty="0">
                <a:solidFill>
                  <a:srgbClr val="00B050"/>
                </a:solidFill>
                <a:latin typeface="Verdana Pro Light"/>
                <a:cs typeface="Verdana Pro Light"/>
              </a:rPr>
              <a:t>Gutscheinvorlage</a:t>
            </a:r>
            <a:r>
              <a:rPr lang="de-DE" sz="2400" dirty="0">
                <a:latin typeface="Verdana Pro Light"/>
                <a:cs typeface="Verdana Pro Light"/>
              </a:rPr>
              <a:t> erstellen?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Verdana Pro Light"/>
              <a:cs typeface="Verdana Pro Light"/>
            </a:endParaRP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D66C5AD1-4643-48C4-AFE4-2AD25BC0E422}"/>
              </a:ext>
            </a:extLst>
          </p:cNvPr>
          <p:cNvSpPr txBox="1"/>
          <p:nvPr/>
        </p:nvSpPr>
        <p:spPr>
          <a:xfrm>
            <a:off x="5823910" y="4958499"/>
            <a:ext cx="4295644" cy="13279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Verdana Pro Light"/>
                <a:cs typeface="Verdana Pro Light"/>
              </a:rPr>
              <a:t>Wie kann ich eine eigene Coupon-Vorlage erstellen?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50F126-54E1-4002-8999-5A37074D57A1}"/>
              </a:ext>
            </a:extLst>
          </p:cNvPr>
          <p:cNvSpPr/>
          <p:nvPr/>
        </p:nvSpPr>
        <p:spPr>
          <a:xfrm rot="5400000">
            <a:off x="4756265" y="5025998"/>
            <a:ext cx="570772" cy="1022285"/>
          </a:xfrm>
          <a:custGeom>
            <a:avLst/>
            <a:gdLst>
              <a:gd name="connsiteX0" fmla="*/ 285386 w 570772"/>
              <a:gd name="connsiteY0" fmla="*/ 0 h 1022285"/>
              <a:gd name="connsiteX1" fmla="*/ 570772 w 570772"/>
              <a:gd name="connsiteY1" fmla="*/ 285386 h 1022285"/>
              <a:gd name="connsiteX2" fmla="*/ 428079 w 570772"/>
              <a:gd name="connsiteY2" fmla="*/ 285386 h 1022285"/>
              <a:gd name="connsiteX3" fmla="*/ 428079 w 570772"/>
              <a:gd name="connsiteY3" fmla="*/ 296665 h 1022285"/>
              <a:gd name="connsiteX4" fmla="*/ 428079 w 570772"/>
              <a:gd name="connsiteY4" fmla="*/ 725620 h 1022285"/>
              <a:gd name="connsiteX5" fmla="*/ 428079 w 570772"/>
              <a:gd name="connsiteY5" fmla="*/ 736899 h 1022285"/>
              <a:gd name="connsiteX6" fmla="*/ 570772 w 570772"/>
              <a:gd name="connsiteY6" fmla="*/ 736899 h 1022285"/>
              <a:gd name="connsiteX7" fmla="*/ 285386 w 570772"/>
              <a:gd name="connsiteY7" fmla="*/ 1022285 h 1022285"/>
              <a:gd name="connsiteX8" fmla="*/ 0 w 570772"/>
              <a:gd name="connsiteY8" fmla="*/ 736899 h 1022285"/>
              <a:gd name="connsiteX9" fmla="*/ 142693 w 570772"/>
              <a:gd name="connsiteY9" fmla="*/ 736899 h 1022285"/>
              <a:gd name="connsiteX10" fmla="*/ 142693 w 570772"/>
              <a:gd name="connsiteY10" fmla="*/ 725620 h 1022285"/>
              <a:gd name="connsiteX11" fmla="*/ 142693 w 570772"/>
              <a:gd name="connsiteY11" fmla="*/ 296665 h 1022285"/>
              <a:gd name="connsiteX12" fmla="*/ 142693 w 570772"/>
              <a:gd name="connsiteY12" fmla="*/ 285386 h 1022285"/>
              <a:gd name="connsiteX13" fmla="*/ 0 w 570772"/>
              <a:gd name="connsiteY13" fmla="*/ 285386 h 102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772" h="1022285">
                <a:moveTo>
                  <a:pt x="285386" y="0"/>
                </a:moveTo>
                <a:lnTo>
                  <a:pt x="570772" y="285386"/>
                </a:lnTo>
                <a:lnTo>
                  <a:pt x="428079" y="285386"/>
                </a:lnTo>
                <a:lnTo>
                  <a:pt x="428079" y="296665"/>
                </a:lnTo>
                <a:lnTo>
                  <a:pt x="428079" y="725620"/>
                </a:lnTo>
                <a:lnTo>
                  <a:pt x="428079" y="736899"/>
                </a:lnTo>
                <a:lnTo>
                  <a:pt x="570772" y="736899"/>
                </a:lnTo>
                <a:lnTo>
                  <a:pt x="285386" y="1022285"/>
                </a:lnTo>
                <a:lnTo>
                  <a:pt x="0" y="736899"/>
                </a:lnTo>
                <a:lnTo>
                  <a:pt x="142693" y="736899"/>
                </a:lnTo>
                <a:lnTo>
                  <a:pt x="142693" y="725620"/>
                </a:lnTo>
                <a:lnTo>
                  <a:pt x="142693" y="296665"/>
                </a:lnTo>
                <a:lnTo>
                  <a:pt x="142693" y="285386"/>
                </a:lnTo>
                <a:lnTo>
                  <a:pt x="0" y="28538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C6DE87A-2D34-4A2F-95B1-F17D0C50DD51}"/>
              </a:ext>
            </a:extLst>
          </p:cNvPr>
          <p:cNvSpPr/>
          <p:nvPr/>
        </p:nvSpPr>
        <p:spPr>
          <a:xfrm>
            <a:off x="3350124" y="4032577"/>
            <a:ext cx="570772" cy="7256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E06E1-5867-466B-9AFF-DDF25C6F27DE}"/>
              </a:ext>
            </a:extLst>
          </p:cNvPr>
          <p:cNvSpPr txBox="1"/>
          <p:nvPr/>
        </p:nvSpPr>
        <p:spPr>
          <a:xfrm flipH="1">
            <a:off x="4082091" y="4435031"/>
            <a:ext cx="264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erdana Pro Light" panose="020B0304030504040204" pitchFamily="34" charset="0"/>
              </a:rPr>
              <a:t>2. Align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DD420-B91C-41D2-80CA-9D1CFA7054A7}"/>
              </a:ext>
            </a:extLst>
          </p:cNvPr>
          <p:cNvSpPr txBox="1"/>
          <p:nvPr/>
        </p:nvSpPr>
        <p:spPr>
          <a:xfrm flipH="1">
            <a:off x="313027" y="4072222"/>
            <a:ext cx="289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erdana Pro Light" panose="020B0304030504040204" pitchFamily="34" charset="0"/>
              </a:rPr>
              <a:t>1. Translate</a:t>
            </a:r>
          </a:p>
        </p:txBody>
      </p:sp>
    </p:spTree>
    <p:extLst>
      <p:ext uri="{BB962C8B-B14F-4D97-AF65-F5344CB8AC3E}">
        <p14:creationId xmlns:p14="http://schemas.microsoft.com/office/powerpoint/2010/main" val="145980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eural network">
            <a:extLst>
              <a:ext uri="{FF2B5EF4-FFF2-40B4-BE49-F238E27FC236}">
                <a16:creationId xmlns:a16="http://schemas.microsoft.com/office/drawing/2014/main" id="{8EEEF3F3-73DE-464D-8DF0-F486A86B6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296"/>
          <a:stretch/>
        </p:blipFill>
        <p:spPr bwMode="auto">
          <a:xfrm>
            <a:off x="0" y="-58242"/>
            <a:ext cx="9906000" cy="2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Phrase based matching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557AC05E-422C-460F-9A59-E6C498B5FE59}"/>
              </a:ext>
            </a:extLst>
          </p:cNvPr>
          <p:cNvSpPr txBox="1"/>
          <p:nvPr/>
        </p:nvSpPr>
        <p:spPr>
          <a:xfrm>
            <a:off x="914399" y="2718034"/>
            <a:ext cx="8820615" cy="35450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Doesn’t need machine translation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Verdana Pro Light"/>
                <a:cs typeface="Verdana Pro Light"/>
              </a:rPr>
              <a:t>Bleuscore</a:t>
            </a:r>
            <a:r>
              <a:rPr lang="en-US" sz="2800" dirty="0">
                <a:latin typeface="Verdana Pro Light"/>
                <a:cs typeface="Verdana Pro Light"/>
              </a:rPr>
              <a:t> not very good for long sentences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Verdana Pro Light"/>
                <a:cs typeface="Verdana Pro Light"/>
              </a:rPr>
              <a:t>=&gt; Better than </a:t>
            </a:r>
            <a:r>
              <a:rPr lang="en-US" sz="2800" dirty="0" err="1">
                <a:latin typeface="Verdana Pro Light"/>
                <a:cs typeface="Verdana Pro Light"/>
              </a:rPr>
              <a:t>bluealign</a:t>
            </a:r>
            <a:r>
              <a:rPr lang="en-US" sz="2800" dirty="0">
                <a:latin typeface="Verdana Pro Light"/>
                <a:cs typeface="Verdana Pro Light"/>
              </a:rPr>
              <a:t> according to it’s creator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Verdana Pro Light"/>
              <a:cs typeface="Verdan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402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5A818-54AA-421D-BAA9-A978D983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14" y="0"/>
            <a:ext cx="786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id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0" y="0"/>
            <a:ext cx="9926866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4400" y="4654348"/>
            <a:ext cx="8571244" cy="22735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False positives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Best matching algorithm</a:t>
            </a:r>
          </a:p>
          <a:p>
            <a:pPr marL="91434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Gale-Church, </a:t>
            </a:r>
            <a:r>
              <a:rPr lang="en-US" sz="2800" dirty="0" err="1">
                <a:latin typeface="Verdana Pro Light"/>
                <a:cs typeface="Verdana Pro Light"/>
              </a:rPr>
              <a:t>Levenshtein</a:t>
            </a:r>
            <a:r>
              <a:rPr lang="en-US" sz="2800" dirty="0">
                <a:latin typeface="Verdana Pro Light"/>
                <a:cs typeface="Verdana Pro Light"/>
              </a:rPr>
              <a:t>, Bleu score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8229"/>
            <a:ext cx="991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D7BA45C-8D2E-4D87-985A-2FC8B9AC0B44}"/>
              </a:ext>
            </a:extLst>
          </p:cNvPr>
          <p:cNvSpPr txBox="1"/>
          <p:nvPr/>
        </p:nvSpPr>
        <p:spPr>
          <a:xfrm>
            <a:off x="914400" y="914400"/>
            <a:ext cx="6183443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</a:rPr>
              <a:t>Problems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Pro Light"/>
              <a:cs typeface="Verdan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86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Pro Light" panose="020B0304030504040204" pitchFamily="34" charset="0"/>
              </a:rPr>
              <a:t>Term Extraction – A story of tradeoffs</a:t>
            </a:r>
          </a:p>
        </p:txBody>
      </p:sp>
    </p:spTree>
    <p:extLst>
      <p:ext uri="{BB962C8B-B14F-4D97-AF65-F5344CB8AC3E}">
        <p14:creationId xmlns:p14="http://schemas.microsoft.com/office/powerpoint/2010/main" val="272190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1916letteranalysis.files.wordpress.com/2014/09/letters_gensim_t16_01_lab.png">
            <a:extLst>
              <a:ext uri="{FF2B5EF4-FFF2-40B4-BE49-F238E27FC236}">
                <a16:creationId xmlns:a16="http://schemas.microsoft.com/office/drawing/2014/main" id="{EFAD73E3-AA4B-4A55-9662-0D16332E3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21922" r="46" b="54293"/>
          <a:stretch/>
        </p:blipFill>
        <p:spPr bwMode="auto">
          <a:xfrm>
            <a:off x="4155" y="2"/>
            <a:ext cx="9911059" cy="23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3EC9E-C8FE-4686-8DCC-C5984659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84" y="2553629"/>
            <a:ext cx="9404016" cy="4357520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 Light" panose="020B0304030504040204" pitchFamily="34" charset="0"/>
              </a:rPr>
              <a:t>Given: a corpus of translation memories (TM)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We have 70 TM for 70 companies for German and English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The translation is present sentence-wise</a:t>
            </a:r>
          </a:p>
          <a:p>
            <a:endParaRPr lang="en-US" dirty="0">
              <a:latin typeface="Verdana Pro Light" panose="020B0304030504040204" pitchFamily="34" charset="0"/>
            </a:endParaRPr>
          </a:p>
          <a:p>
            <a:r>
              <a:rPr lang="en-US" dirty="0">
                <a:latin typeface="Verdana Pro Light" panose="020B0304030504040204" pitchFamily="34" charset="0"/>
              </a:rPr>
              <a:t>Goal: extract terms which are: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Important for the company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Translated uniquely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CBBFB4-8897-4E5C-BA8B-F16A9FF91EEE}"/>
              </a:ext>
            </a:extLst>
          </p:cNvPr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384039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56E3A8-6496-4282-978D-F3660CFC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.. des </a:t>
            </a:r>
            <a:r>
              <a:rPr lang="de-CH" sz="2400" b="1" dirty="0">
                <a:solidFill>
                  <a:srgbClr val="FF0000"/>
                </a:solidFill>
              </a:rPr>
              <a:t>Verwaltungsrats</a:t>
            </a:r>
            <a:r>
              <a:rPr lang="de-CH" sz="2400" dirty="0"/>
              <a:t> zuhanden der </a:t>
            </a:r>
            <a:r>
              <a:rPr lang="de-CH" sz="2400" b="1" dirty="0">
                <a:solidFill>
                  <a:srgbClr val="00B050"/>
                </a:solidFill>
              </a:rPr>
              <a:t>Generalversammlung</a:t>
            </a:r>
            <a:r>
              <a:rPr lang="de-CH" sz="2400" dirty="0"/>
              <a:t> ..</a:t>
            </a:r>
          </a:p>
          <a:p>
            <a:endParaRPr lang="en-US" sz="2400" dirty="0"/>
          </a:p>
          <a:p>
            <a:r>
              <a:rPr lang="en-US" sz="2400" dirty="0"/>
              <a:t>.. by the </a:t>
            </a:r>
            <a:r>
              <a:rPr lang="en-US" sz="2400" b="1" dirty="0">
                <a:solidFill>
                  <a:srgbClr val="FF0000"/>
                </a:solidFill>
              </a:rPr>
              <a:t>Board of Directors </a:t>
            </a:r>
            <a:r>
              <a:rPr lang="en-US" sz="2400" dirty="0"/>
              <a:t>to the </a:t>
            </a:r>
            <a:r>
              <a:rPr lang="en-US" sz="2400" b="1" dirty="0">
                <a:solidFill>
                  <a:srgbClr val="00B050"/>
                </a:solidFill>
              </a:rPr>
              <a:t>General Meeting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/>
              <a:t>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3BB0A-3567-437A-A2BC-D2C450A95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5850811-DBCE-4118-9DEB-7DDC366AA536}"/>
              </a:ext>
            </a:extLst>
          </p:cNvPr>
          <p:cNvSpPr/>
          <p:nvPr/>
        </p:nvSpPr>
        <p:spPr>
          <a:xfrm>
            <a:off x="4645478" y="4195393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9F92A8-4EB2-40B6-8DE1-66CBAE2CB4E1}"/>
              </a:ext>
            </a:extLst>
          </p:cNvPr>
          <p:cNvSpPr txBox="1"/>
          <p:nvPr/>
        </p:nvSpPr>
        <p:spPr>
          <a:xfrm>
            <a:off x="2890754" y="5574268"/>
            <a:ext cx="49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B050"/>
                </a:solidFill>
              </a:rPr>
              <a:t>Generalversammlung</a:t>
            </a:r>
            <a:r>
              <a:rPr lang="de-CH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dirty="0">
                <a:solidFill>
                  <a:srgbClr val="00B050"/>
                </a:solidFill>
              </a:rPr>
              <a:t>General Meeting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6D0ECA-2E1D-4534-A4EC-A10F5646FC6A}"/>
              </a:ext>
            </a:extLst>
          </p:cNvPr>
          <p:cNvSpPr txBox="1"/>
          <p:nvPr/>
        </p:nvSpPr>
        <p:spPr>
          <a:xfrm>
            <a:off x="3135682" y="6020219"/>
            <a:ext cx="49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Verwaltungsrats</a:t>
            </a:r>
            <a:r>
              <a:rPr lang="de-CH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Board of Directors </a:t>
            </a:r>
          </a:p>
        </p:txBody>
      </p:sp>
    </p:spTree>
    <p:extLst>
      <p:ext uri="{BB962C8B-B14F-4D97-AF65-F5344CB8AC3E}">
        <p14:creationId xmlns:p14="http://schemas.microsoft.com/office/powerpoint/2010/main" val="230010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0EA31-D226-4548-9DA6-AE53DC92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Verdana Pro Light" panose="020B0304030504040204" pitchFamily="34" charset="0"/>
              </a:rPr>
              <a:t>Phrase Extraction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Verdana Pro Light" panose="020B03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Verdana Pro Light" panose="020B0304030504040204" pitchFamily="34" charset="0"/>
              </a:rPr>
              <a:t>Important Term Extraction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Verdana Pro Light" panose="020B03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Verdana Pro Light" panose="020B0304030504040204" pitchFamily="34" charset="0"/>
              </a:rPr>
              <a:t>Term Alignment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DDCA5-7B5A-4097-A467-0F70CB20C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Phase Approach</a:t>
            </a:r>
          </a:p>
        </p:txBody>
      </p:sp>
    </p:spTree>
    <p:extLst>
      <p:ext uri="{BB962C8B-B14F-4D97-AF65-F5344CB8AC3E}">
        <p14:creationId xmlns:p14="http://schemas.microsoft.com/office/powerpoint/2010/main" val="289954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C71616-7B34-4B00-BBA5-C239923C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467" y="3428999"/>
            <a:ext cx="9025065" cy="14663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14927-8CEB-4679-8A0B-5F9839CD1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Phrase Extraction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B822F5-CEAC-484A-A3C6-0EC198366E6F}"/>
              </a:ext>
            </a:extLst>
          </p:cNvPr>
          <p:cNvSpPr txBox="1"/>
          <p:nvPr/>
        </p:nvSpPr>
        <p:spPr>
          <a:xfrm>
            <a:off x="1776761" y="6165645"/>
            <a:ext cx="812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400" dirty="0"/>
            </a:br>
            <a:r>
              <a:rPr lang="en-US" sz="1400" dirty="0"/>
              <a:t>Tomas </a:t>
            </a:r>
            <a:r>
              <a:rPr lang="en-US" sz="1400" dirty="0" err="1"/>
              <a:t>Mikolov</a:t>
            </a:r>
            <a:r>
              <a:rPr lang="en-US" sz="1400" dirty="0"/>
              <a:t> et. al. </a:t>
            </a:r>
            <a:r>
              <a:rPr lang="en-US" sz="1400" b="1" dirty="0"/>
              <a:t>Distributed </a:t>
            </a:r>
            <a:r>
              <a:rPr lang="en-US" sz="1100" b="1" dirty="0"/>
              <a:t>representations</a:t>
            </a:r>
            <a:r>
              <a:rPr lang="en-US" sz="1400" b="1" dirty="0"/>
              <a:t> of words and phrases and their compositionality</a:t>
            </a:r>
            <a:r>
              <a:rPr lang="en-US" sz="1400" dirty="0"/>
              <a:t>. NIPS 2013</a:t>
            </a:r>
          </a:p>
        </p:txBody>
      </p:sp>
    </p:spTree>
    <p:extLst>
      <p:ext uri="{BB962C8B-B14F-4D97-AF65-F5344CB8AC3E}">
        <p14:creationId xmlns:p14="http://schemas.microsoft.com/office/powerpoint/2010/main" val="265433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E90E4-C623-41A8-B030-01F3F7E2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4" y="0"/>
            <a:ext cx="918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 Pro Light" panose="020B0304030504040204" pitchFamily="34" charset="0"/>
              </a:rPr>
              <a:t>Choose between precision and recall</a:t>
            </a:r>
          </a:p>
          <a:p>
            <a:endParaRPr lang="en-US" dirty="0">
              <a:latin typeface="Verdana Pro Light" panose="020B0304030504040204" pitchFamily="34" charset="0"/>
            </a:endParaRPr>
          </a:p>
          <a:p>
            <a:r>
              <a:rPr lang="en-US" dirty="0">
                <a:latin typeface="Verdana Pro Light" panose="020B0304030504040204" pitchFamily="34" charset="0"/>
              </a:rPr>
              <a:t>Too strict: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Does not find obvious phrases: </a:t>
            </a:r>
            <a:r>
              <a:rPr lang="en-US" dirty="0">
                <a:solidFill>
                  <a:srgbClr val="FF0000"/>
                </a:solidFill>
                <a:latin typeface="Verdana Pro Light" panose="020B0304030504040204" pitchFamily="34" charset="0"/>
              </a:rPr>
              <a:t>split-flap displays</a:t>
            </a:r>
          </a:p>
          <a:p>
            <a:r>
              <a:rPr lang="en-US" dirty="0">
                <a:latin typeface="Verdana Pro Light" panose="020B0304030504040204" pitchFamily="34" charset="0"/>
              </a:rPr>
              <a:t>Too liberal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Finds nonsensical phrases: </a:t>
            </a:r>
            <a:r>
              <a:rPr lang="en-US" dirty="0">
                <a:solidFill>
                  <a:srgbClr val="FF0000"/>
                </a:solidFill>
                <a:latin typeface="Verdana Pro Light" panose="020B0304030504040204" pitchFamily="34" charset="0"/>
              </a:rPr>
              <a:t>In den </a:t>
            </a:r>
            <a:r>
              <a:rPr lang="en-US" dirty="0" err="1">
                <a:solidFill>
                  <a:srgbClr val="FF0000"/>
                </a:solidFill>
                <a:latin typeface="Verdana Pro Light" panose="020B0304030504040204" pitchFamily="34" charset="0"/>
              </a:rPr>
              <a:t>letzten</a:t>
            </a:r>
            <a:endParaRPr lang="en-US" dirty="0">
              <a:solidFill>
                <a:srgbClr val="FF0000"/>
              </a:solidFill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A9279-6F08-424A-B4FF-BBE6C645F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</p:spTree>
    <p:extLst>
      <p:ext uri="{BB962C8B-B14F-4D97-AF65-F5344CB8AC3E}">
        <p14:creationId xmlns:p14="http://schemas.microsoft.com/office/powerpoint/2010/main" val="1155255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21E5F-E5B1-40A0-9111-22A6F59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4176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Verdana Pro Light" panose="020B0304030504040204" pitchFamily="34" charset="0"/>
              </a:rPr>
              <a:t>Term Extraction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8CA9EC0-DEF0-4CB1-B465-D4BE62FE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767" y="1146782"/>
            <a:ext cx="6655573" cy="1015662"/>
          </a:xfr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1A1051F-0EE3-4B03-A033-E31EEFEF4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114176"/>
              </p:ext>
            </p:extLst>
          </p:nvPr>
        </p:nvGraphicFramePr>
        <p:xfrm>
          <a:off x="3167032" y="1648184"/>
          <a:ext cx="5995266" cy="493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69EBDC66-C31B-4F0E-97BF-06F1DADDC1D9}"/>
              </a:ext>
            </a:extLst>
          </p:cNvPr>
          <p:cNvSpPr txBox="1"/>
          <p:nvPr/>
        </p:nvSpPr>
        <p:spPr>
          <a:xfrm>
            <a:off x="369354" y="2763089"/>
            <a:ext cx="345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 Pro Light" panose="020B0304030504040204" pitchFamily="34" charset="0"/>
              </a:rPr>
              <a:t>Term Frequency(</a:t>
            </a:r>
            <a:r>
              <a:rPr lang="en-US" sz="2000" b="1" dirty="0" err="1">
                <a:latin typeface="Verdana Pro Light" panose="020B0304030504040204" pitchFamily="34" charset="0"/>
              </a:rPr>
              <a:t>t,d</a:t>
            </a:r>
            <a:r>
              <a:rPr lang="en-US" sz="2000" b="1" dirty="0">
                <a:latin typeface="Verdana Pro Light" panose="020B0304030504040204" pitchFamily="34" charset="0"/>
              </a:rPr>
              <a:t>): </a:t>
            </a:r>
          </a:p>
          <a:p>
            <a:r>
              <a:rPr lang="en-US" sz="2000" dirty="0">
                <a:latin typeface="Verdana Pro Light" panose="020B0304030504040204" pitchFamily="34" charset="0"/>
              </a:rPr>
              <a:t>How often term t appears for company d</a:t>
            </a:r>
            <a:endParaRPr lang="en-US" sz="2000" b="1" dirty="0">
              <a:latin typeface="Verdana Pro Light" panose="020B03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EAE0CD-9441-482A-84AB-38BD77E3D4E7}"/>
              </a:ext>
            </a:extLst>
          </p:cNvPr>
          <p:cNvSpPr txBox="1"/>
          <p:nvPr/>
        </p:nvSpPr>
        <p:spPr>
          <a:xfrm>
            <a:off x="350334" y="4070365"/>
            <a:ext cx="3982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 Pro Light" panose="020B0304030504040204" pitchFamily="34" charset="0"/>
              </a:rPr>
              <a:t>Document Frequency(t): </a:t>
            </a:r>
          </a:p>
          <a:p>
            <a:r>
              <a:rPr lang="en-US" sz="2000" dirty="0">
                <a:latin typeface="Verdana Pro Light" panose="020B0304030504040204" pitchFamily="34" charset="0"/>
              </a:rPr>
              <a:t>For how many companies does term t appear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D8ACA19-613B-4372-BC19-94BB4B8E5594}"/>
              </a:ext>
            </a:extLst>
          </p:cNvPr>
          <p:cNvSpPr txBox="1"/>
          <p:nvPr/>
        </p:nvSpPr>
        <p:spPr>
          <a:xfrm>
            <a:off x="369354" y="5445595"/>
            <a:ext cx="3982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 Pro Light" panose="020B0304030504040204" pitchFamily="34" charset="0"/>
              </a:rPr>
              <a:t>Goal: </a:t>
            </a:r>
          </a:p>
          <a:p>
            <a:r>
              <a:rPr lang="en-US" sz="2000" dirty="0">
                <a:latin typeface="Verdana Pro Light" panose="020B0304030504040204" pitchFamily="34" charset="0"/>
              </a:rPr>
              <a:t>Find terms that appear often in very few specific companies.</a:t>
            </a:r>
          </a:p>
        </p:txBody>
      </p:sp>
    </p:spTree>
    <p:extLst>
      <p:ext uri="{BB962C8B-B14F-4D97-AF65-F5344CB8AC3E}">
        <p14:creationId xmlns:p14="http://schemas.microsoft.com/office/powerpoint/2010/main" val="121942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 Pro Light" panose="020B0304030504040204" pitchFamily="34" charset="0"/>
              </a:rPr>
              <a:t>Where do we set the threshold?</a:t>
            </a:r>
          </a:p>
          <a:p>
            <a:endParaRPr lang="en-US" dirty="0">
              <a:latin typeface="Verdana Pro Light" panose="020B0304030504040204" pitchFamily="34" charset="0"/>
            </a:endParaRPr>
          </a:p>
          <a:p>
            <a:r>
              <a:rPr lang="en-US" dirty="0">
                <a:latin typeface="Verdana Pro Light" panose="020B0304030504040204" pitchFamily="34" charset="0"/>
              </a:rPr>
              <a:t>To low -&gt; lots of irrelevant words</a:t>
            </a:r>
          </a:p>
          <a:p>
            <a:endParaRPr lang="en-US" dirty="0">
              <a:latin typeface="Verdana Pro Light" panose="020B0304030504040204" pitchFamily="34" charset="0"/>
            </a:endParaRPr>
          </a:p>
          <a:p>
            <a:r>
              <a:rPr lang="en-US" dirty="0">
                <a:latin typeface="Verdana Pro Light" panose="020B0304030504040204" pitchFamily="34" charset="0"/>
              </a:rPr>
              <a:t>To high -&gt; we loose relevant 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8673-3521-486E-B1AE-9CFAAFD98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Tradeoffs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483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erdana Pro Light" panose="020B0304030504040204" pitchFamily="34" charset="0"/>
              </a:rPr>
              <a:t>Most problems stem from the Phrasing</a:t>
            </a:r>
          </a:p>
          <a:p>
            <a:r>
              <a:rPr lang="en-US" dirty="0">
                <a:latin typeface="Verdana Pro Light" panose="020B0304030504040204" pitchFamily="34" charset="0"/>
              </a:rPr>
              <a:t>Not so low term-frequency and low doc frequency</a:t>
            </a: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 Pro Light" panose="020B0304030504040204" pitchFamily="34" charset="0"/>
              </a:rPr>
              <a:t>a_possible_conflict</a:t>
            </a:r>
            <a:r>
              <a:rPr lang="en-US" dirty="0">
                <a:latin typeface="Verdana Pro Light" panose="020B0304030504040204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 Pro Light" panose="020B0304030504040204" pitchFamily="34" charset="0"/>
              </a:rPr>
              <a:t>million_higher_and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Verdana Pro Light" panose="020B0304030504040204" pitchFamily="34" charset="0"/>
            </a:endParaRPr>
          </a:p>
          <a:p>
            <a:pPr lvl="1"/>
            <a:r>
              <a:rPr lang="en-US" dirty="0">
                <a:latin typeface="Verdana Pro Light" panose="020B030403050404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 Pro Light" panose="020B0304030504040204" pitchFamily="34" charset="0"/>
              </a:rPr>
              <a:t>an_der_vorsorgeverpflichtung_per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Verdana Pro Light" panose="020B0304030504040204" pitchFamily="34" charset="0"/>
            </a:endParaRPr>
          </a:p>
          <a:p>
            <a:r>
              <a:rPr lang="en-US" dirty="0">
                <a:latin typeface="Verdana Pro Light" panose="020B0304030504040204" pitchFamily="34" charset="0"/>
              </a:rPr>
              <a:t>Good examples often have a DF &gt; 1</a:t>
            </a:r>
          </a:p>
          <a:p>
            <a:pPr lvl="1"/>
            <a:r>
              <a:rPr lang="en-US" dirty="0" err="1">
                <a:latin typeface="Verdana Pro Light" panose="020B0304030504040204" pitchFamily="34" charset="0"/>
              </a:rPr>
              <a:t>Wind_farms</a:t>
            </a:r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8AEAE-DE71-4366-9FF1-002E7667D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99555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CF40-4EFB-42A8-8856-06A197EEC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Term Matching</a:t>
            </a: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5850811-DBCE-4118-9DEB-7DDC366AA536}"/>
              </a:ext>
            </a:extLst>
          </p:cNvPr>
          <p:cNvSpPr/>
          <p:nvPr/>
        </p:nvSpPr>
        <p:spPr>
          <a:xfrm>
            <a:off x="4710684" y="408160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9F92A8-4EB2-40B6-8DE1-66CBAE2CB4E1}"/>
              </a:ext>
            </a:extLst>
          </p:cNvPr>
          <p:cNvSpPr txBox="1"/>
          <p:nvPr/>
        </p:nvSpPr>
        <p:spPr>
          <a:xfrm>
            <a:off x="2144610" y="5434565"/>
            <a:ext cx="561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Generalversammlung -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General Meeting </a:t>
            </a:r>
            <a:endParaRPr lang="en-US" sz="2000" dirty="0">
              <a:latin typeface="Verdana Pro Light" panose="020B030403050404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A471217-A3CD-40B2-8877-9CD87D6D7354}"/>
              </a:ext>
            </a:extLst>
          </p:cNvPr>
          <p:cNvSpPr txBox="1">
            <a:spLocks/>
          </p:cNvSpPr>
          <p:nvPr/>
        </p:nvSpPr>
        <p:spPr>
          <a:xfrm>
            <a:off x="654384" y="2706029"/>
            <a:ext cx="9404016" cy="435752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/>
              <a:t>.. des </a:t>
            </a:r>
            <a:r>
              <a:rPr lang="de-CH" sz="2400" b="1">
                <a:solidFill>
                  <a:srgbClr val="FF0000"/>
                </a:solidFill>
              </a:rPr>
              <a:t>Verwaltungsrats</a:t>
            </a:r>
            <a:r>
              <a:rPr lang="de-CH" sz="2400"/>
              <a:t> zuhanden der </a:t>
            </a:r>
            <a:r>
              <a:rPr lang="de-CH" sz="2400" b="1">
                <a:solidFill>
                  <a:srgbClr val="00B050"/>
                </a:solidFill>
              </a:rPr>
              <a:t>Generalversammlung</a:t>
            </a:r>
            <a:r>
              <a:rPr lang="de-CH" sz="2400"/>
              <a:t> ..</a:t>
            </a:r>
          </a:p>
          <a:p>
            <a:endParaRPr lang="en-US" sz="2400"/>
          </a:p>
          <a:p>
            <a:r>
              <a:rPr lang="en-US" sz="2400"/>
              <a:t>.. by the </a:t>
            </a:r>
            <a:r>
              <a:rPr lang="en-US" sz="2400" b="1">
                <a:solidFill>
                  <a:srgbClr val="FF0000"/>
                </a:solidFill>
              </a:rPr>
              <a:t>Board of Directors </a:t>
            </a:r>
            <a:r>
              <a:rPr lang="en-US" sz="2400"/>
              <a:t>to the </a:t>
            </a:r>
            <a:r>
              <a:rPr lang="en-US" sz="2400" b="1">
                <a:solidFill>
                  <a:srgbClr val="00B050"/>
                </a:solidFill>
              </a:rPr>
              <a:t>General Meeting</a:t>
            </a: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/>
              <a:t>..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8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FB9DE-D5BC-46C2-9495-ED1D5914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Term Matching Problem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9F92A8-4EB2-40B6-8DE1-66CBAE2CB4E1}"/>
              </a:ext>
            </a:extLst>
          </p:cNvPr>
          <p:cNvSpPr txBox="1"/>
          <p:nvPr/>
        </p:nvSpPr>
        <p:spPr>
          <a:xfrm>
            <a:off x="2589671" y="5343227"/>
            <a:ext cx="576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Generalversammlung -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General Meeting </a:t>
            </a:r>
            <a:endParaRPr lang="en-US" sz="2000" dirty="0">
              <a:latin typeface="Verdana Pro Light" panose="020B03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6D0ECA-2E1D-4534-A4EC-A10F5646FC6A}"/>
              </a:ext>
            </a:extLst>
          </p:cNvPr>
          <p:cNvSpPr txBox="1"/>
          <p:nvPr/>
        </p:nvSpPr>
        <p:spPr>
          <a:xfrm>
            <a:off x="2589671" y="5827717"/>
            <a:ext cx="492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Verwaltungsrats -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Board of Directors </a:t>
            </a:r>
          </a:p>
        </p:txBody>
      </p:sp>
      <p:sp>
        <p:nvSpPr>
          <p:cNvPr id="8" name="Pfeil: nach unten 4">
            <a:extLst>
              <a:ext uri="{FF2B5EF4-FFF2-40B4-BE49-F238E27FC236}">
                <a16:creationId xmlns:a16="http://schemas.microsoft.com/office/drawing/2014/main" id="{99D024ED-1568-4DB2-B92B-48855387CE5E}"/>
              </a:ext>
            </a:extLst>
          </p:cNvPr>
          <p:cNvSpPr/>
          <p:nvPr/>
        </p:nvSpPr>
        <p:spPr>
          <a:xfrm>
            <a:off x="4710684" y="408160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34B5F19-4253-4A43-8271-427F7F773691}"/>
              </a:ext>
            </a:extLst>
          </p:cNvPr>
          <p:cNvSpPr txBox="1">
            <a:spLocks/>
          </p:cNvSpPr>
          <p:nvPr/>
        </p:nvSpPr>
        <p:spPr>
          <a:xfrm>
            <a:off x="654384" y="2706029"/>
            <a:ext cx="9404016" cy="435752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/>
              <a:t>.. des </a:t>
            </a:r>
            <a:r>
              <a:rPr lang="de-CH" sz="2400" b="1">
                <a:solidFill>
                  <a:srgbClr val="FF0000"/>
                </a:solidFill>
              </a:rPr>
              <a:t>Verwaltungsrats</a:t>
            </a:r>
            <a:r>
              <a:rPr lang="de-CH" sz="2400"/>
              <a:t> zuhanden der </a:t>
            </a:r>
            <a:r>
              <a:rPr lang="de-CH" sz="2400" b="1">
                <a:solidFill>
                  <a:srgbClr val="00B050"/>
                </a:solidFill>
              </a:rPr>
              <a:t>Generalversammlung</a:t>
            </a:r>
            <a:r>
              <a:rPr lang="de-CH" sz="2400"/>
              <a:t> ..</a:t>
            </a:r>
          </a:p>
          <a:p>
            <a:endParaRPr lang="en-US" sz="2400"/>
          </a:p>
          <a:p>
            <a:r>
              <a:rPr lang="en-US" sz="2400"/>
              <a:t>.. by the </a:t>
            </a:r>
            <a:r>
              <a:rPr lang="en-US" sz="2400" b="1">
                <a:solidFill>
                  <a:srgbClr val="FF0000"/>
                </a:solidFill>
              </a:rPr>
              <a:t>Board of Directors </a:t>
            </a:r>
            <a:r>
              <a:rPr lang="en-US" sz="2400"/>
              <a:t>to the </a:t>
            </a:r>
            <a:r>
              <a:rPr lang="en-US" sz="2400" b="1">
                <a:solidFill>
                  <a:srgbClr val="00B050"/>
                </a:solidFill>
              </a:rPr>
              <a:t>General Meeting</a:t>
            </a: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/>
              <a:t>..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8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E8B80-FA7B-40AB-9300-84B8BCA6B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Term Matching Problem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9F92A8-4EB2-40B6-8DE1-66CBAE2CB4E1}"/>
              </a:ext>
            </a:extLst>
          </p:cNvPr>
          <p:cNvSpPr txBox="1"/>
          <p:nvPr/>
        </p:nvSpPr>
        <p:spPr>
          <a:xfrm>
            <a:off x="2491467" y="5493265"/>
            <a:ext cx="49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3">
                    <a:lumMod val="50000"/>
                  </a:schemeClr>
                </a:solidFill>
                <a:latin typeface="Verdana Pro Light" panose="020B0304030504040204" pitchFamily="34" charset="0"/>
              </a:rPr>
              <a:t>Generalversammlung 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 Pro Light" panose="020B0304030504040204" pitchFamily="34" charset="0"/>
              </a:rPr>
              <a:t>Board of Directors </a:t>
            </a:r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7" name="Pfeil: nach unten 4">
            <a:extLst>
              <a:ext uri="{FF2B5EF4-FFF2-40B4-BE49-F238E27FC236}">
                <a16:creationId xmlns:a16="http://schemas.microsoft.com/office/drawing/2014/main" id="{713420C6-A32D-48D7-82A9-16B044174958}"/>
              </a:ext>
            </a:extLst>
          </p:cNvPr>
          <p:cNvSpPr/>
          <p:nvPr/>
        </p:nvSpPr>
        <p:spPr>
          <a:xfrm>
            <a:off x="4710684" y="408160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15C733C-BC06-4D99-975A-A881FC3C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84" y="2553629"/>
            <a:ext cx="9404016" cy="4357520"/>
          </a:xfrm>
        </p:spPr>
        <p:txBody>
          <a:bodyPr>
            <a:normAutofit/>
          </a:bodyPr>
          <a:lstStyle/>
          <a:p>
            <a:r>
              <a:rPr lang="de-CH" sz="2400" dirty="0"/>
              <a:t>.. des </a:t>
            </a:r>
            <a:r>
              <a:rPr lang="de-CH" sz="2400" b="1" dirty="0">
                <a:solidFill>
                  <a:srgbClr val="FF0000"/>
                </a:solidFill>
              </a:rPr>
              <a:t>Verwaltungsrats</a:t>
            </a:r>
            <a:r>
              <a:rPr lang="de-CH" sz="2400" dirty="0"/>
              <a:t> zuhanden der </a:t>
            </a:r>
            <a:r>
              <a:rPr lang="de-CH" sz="2400" b="1" dirty="0">
                <a:solidFill>
                  <a:srgbClr val="00B050"/>
                </a:solidFill>
              </a:rPr>
              <a:t>Generalversammlung</a:t>
            </a:r>
            <a:r>
              <a:rPr lang="de-CH" sz="2400" dirty="0"/>
              <a:t> ..</a:t>
            </a:r>
          </a:p>
          <a:p>
            <a:endParaRPr lang="en-US" sz="2400" dirty="0"/>
          </a:p>
          <a:p>
            <a:r>
              <a:rPr lang="en-US" sz="2400" dirty="0"/>
              <a:t>.. by the </a:t>
            </a:r>
            <a:r>
              <a:rPr lang="en-US" sz="2400" b="1" dirty="0">
                <a:solidFill>
                  <a:srgbClr val="FF0000"/>
                </a:solidFill>
              </a:rPr>
              <a:t>Board of Directors </a:t>
            </a:r>
            <a:r>
              <a:rPr lang="en-US" sz="2400" dirty="0"/>
              <a:t>to the </a:t>
            </a:r>
            <a:r>
              <a:rPr lang="en-US" sz="2400" b="1" dirty="0">
                <a:solidFill>
                  <a:srgbClr val="00B050"/>
                </a:solidFill>
              </a:rPr>
              <a:t>General Meeting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/>
              <a:t>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70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56E3A8-6496-4282-978D-F3660CFC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 Pro Light" panose="020B0304030504040204" pitchFamily="34" charset="0"/>
              </a:rPr>
              <a:t>Go trough all pairs of aligned sentences</a:t>
            </a:r>
          </a:p>
          <a:p>
            <a:r>
              <a:rPr lang="en-US" dirty="0">
                <a:latin typeface="Verdana Pro Light" panose="020B0304030504040204" pitchFamily="34" charset="0"/>
              </a:rPr>
              <a:t>Extract all the important terms </a:t>
            </a:r>
          </a:p>
          <a:p>
            <a:endParaRPr lang="en-US" dirty="0">
              <a:latin typeface="Verdana Pro Light" panose="020B03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  <a:p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31E9F-6BA6-4296-A102-D690838D0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Term Matching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3C71616-7B34-4B00-BBA5-C239923C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0" y="4304371"/>
            <a:ext cx="8320009" cy="13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1D51-5479-4472-8C71-E60BD990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Verdana Pro Light" panose="020B0304030504040204" pitchFamily="34" charset="0"/>
              </a:rPr>
              <a:t>How well does it work?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B5E36D5-3DF9-4F1B-8F3B-19643697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66606"/>
              </p:ext>
            </p:extLst>
          </p:nvPr>
        </p:nvGraphicFramePr>
        <p:xfrm>
          <a:off x="587298" y="1384189"/>
          <a:ext cx="8731404" cy="53748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5037">
                  <a:extLst>
                    <a:ext uri="{9D8B030D-6E8A-4147-A177-3AD203B41FA5}">
                      <a16:colId xmlns:a16="http://schemas.microsoft.com/office/drawing/2014/main" val="1683894159"/>
                    </a:ext>
                  </a:extLst>
                </a:gridCol>
                <a:gridCol w="4236367">
                  <a:extLst>
                    <a:ext uri="{9D8B030D-6E8A-4147-A177-3AD203B41FA5}">
                      <a16:colId xmlns:a16="http://schemas.microsoft.com/office/drawing/2014/main" val="4166982057"/>
                    </a:ext>
                  </a:extLst>
                </a:gridCol>
              </a:tblGrid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Generalversammlung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General Meeting      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32236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der </a:t>
                      </a:r>
                      <a:r>
                        <a:rPr lang="en-US" sz="2000" b="1" u="none" strike="noStrike" dirty="0" err="1">
                          <a:effectLst/>
                        </a:rPr>
                        <a:t>Konzernleitung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</a:t>
                      </a:r>
                      <a:endParaRPr lang="en-US" sz="20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Group Executive Board                                           </a:t>
                      </a:r>
                      <a:endParaRPr lang="en-US" sz="2000" b="1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41427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Mitglied des Verwaltungsrates                                   </a:t>
                      </a:r>
                      <a:endParaRPr lang="en-US" sz="2000" b="1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Member of                                                       </a:t>
                      </a:r>
                      <a:endParaRPr lang="en-US" sz="2000" b="1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0655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der BKW AG                                                      </a:t>
                      </a:r>
                      <a:endParaRPr lang="en-US" sz="2000" b="1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BKW AG   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8440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Swissgrid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Swissgrid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03576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Mio. CHF (</a:t>
                      </a:r>
                      <a:r>
                        <a:rPr lang="en-US" sz="2000" b="1" u="none" strike="noStrike" dirty="0" err="1">
                          <a:effectLst/>
                        </a:rPr>
                        <a:t>Vorjahr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CHF million (previous year                                    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075404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Mio. CHF 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CHF million                                              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61753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der BKW Gruppe                                                  </a:t>
                      </a:r>
                      <a:endParaRPr lang="en-US" sz="20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BKW Group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47913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Wandelanleihe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convertible bond                                                </a:t>
                      </a:r>
                      <a:endParaRPr lang="en-US" sz="2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589067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Finanzinstrumente                                               </a:t>
                      </a:r>
                      <a:endParaRPr lang="en-US" sz="2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financial instruments                                           </a:t>
                      </a:r>
                      <a:endParaRPr lang="en-US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19421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wäre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     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CHF million higher                                             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07933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Vorjahr</a:t>
                      </a:r>
                      <a:r>
                        <a:rPr lang="en-US" sz="2000" b="1" u="none" strike="noStrike" dirty="0">
                          <a:effectLst/>
                        </a:rPr>
                        <a:t>                                                  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previous year                                            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91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C424B-24D1-4B9B-9A5C-9D0B95C8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4" y="0"/>
            <a:ext cx="9105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BF22D-E8DA-4163-B18D-97EC1466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4" y="0"/>
            <a:ext cx="918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7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6B1A6A-1F81-4663-9875-9D957B7D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4" y="0"/>
            <a:ext cx="918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9"/>
          <a:stretch/>
        </p:blipFill>
        <p:spPr bwMode="auto">
          <a:xfrm>
            <a:off x="-1" y="-1"/>
            <a:ext cx="9906001" cy="43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4400" y="5221224"/>
            <a:ext cx="8571244" cy="1233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en-US" sz="2800" dirty="0">
              <a:latin typeface="Verdana Pro Light"/>
              <a:cs typeface="Verdana Pro Light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914400" y="156678"/>
            <a:ext cx="7919994" cy="1069279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</a:rPr>
              <a:t>Questions?</a:t>
            </a:r>
          </a:p>
        </p:txBody>
      </p:sp>
      <p:sp>
        <p:nvSpPr>
          <p:cNvPr id="9" name="Textfeld 2"/>
          <p:cNvSpPr txBox="1"/>
          <p:nvPr/>
        </p:nvSpPr>
        <p:spPr>
          <a:xfrm>
            <a:off x="420356" y="5029200"/>
            <a:ext cx="4293220" cy="1233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latin typeface="Verdana Pro Light"/>
                <a:cs typeface="Verdana Pro Light"/>
              </a:rPr>
              <a:t>@</a:t>
            </a:r>
            <a:r>
              <a:rPr lang="en-US" sz="2800" dirty="0" err="1">
                <a:latin typeface="Verdana Pro Light"/>
                <a:cs typeface="Verdana Pro Light"/>
              </a:rPr>
              <a:t>remyblaettler</a:t>
            </a:r>
            <a:r>
              <a:rPr lang="en-US" sz="2800" dirty="0">
                <a:latin typeface="Verdana Pro Light"/>
                <a:cs typeface="Verdana Pro Light"/>
              </a:rPr>
              <a:t> (Twitter)</a:t>
            </a:r>
          </a:p>
          <a:p>
            <a:endParaRPr lang="en-US" sz="2800" dirty="0">
              <a:latin typeface="Verdana Pro Light"/>
              <a:cs typeface="Verdana Pro Light"/>
            </a:endParaRPr>
          </a:p>
          <a:p>
            <a:r>
              <a:rPr lang="en-US" sz="2800" dirty="0">
                <a:latin typeface="Verdana Pro Light"/>
                <a:cs typeface="Verdana Pro Light"/>
              </a:rPr>
              <a:t>remy@supertext.ch</a:t>
            </a: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175EE3AC-B454-4A4B-960F-3B5BE1BF1B7C}"/>
              </a:ext>
            </a:extLst>
          </p:cNvPr>
          <p:cNvSpPr txBox="1"/>
          <p:nvPr/>
        </p:nvSpPr>
        <p:spPr>
          <a:xfrm>
            <a:off x="5200022" y="5029200"/>
            <a:ext cx="4293220" cy="1233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latin typeface="Verdana Pro Light"/>
                <a:cs typeface="Verdana Pro Light"/>
              </a:rPr>
              <a:t>@</a:t>
            </a:r>
            <a:r>
              <a:rPr lang="en-US" sz="2800" dirty="0" err="1">
                <a:latin typeface="Verdana Pro Light"/>
                <a:cs typeface="Verdana Pro Light"/>
              </a:rPr>
              <a:t>spinningbytes</a:t>
            </a:r>
            <a:endParaRPr lang="en-US" sz="2800" dirty="0">
              <a:latin typeface="Verdana Pro Light"/>
              <a:cs typeface="Verdana Pro Light"/>
            </a:endParaRPr>
          </a:p>
          <a:p>
            <a:endParaRPr lang="en-US" sz="2800" dirty="0">
              <a:latin typeface="Verdana Pro Light"/>
              <a:cs typeface="Verdana Pro Light"/>
            </a:endParaRPr>
          </a:p>
          <a:p>
            <a:r>
              <a:rPr lang="en-US" sz="2800" dirty="0">
                <a:latin typeface="Verdana Pro Light"/>
                <a:cs typeface="Verdana Pro Light"/>
              </a:rPr>
              <a:t>deri@zhaw.ch</a:t>
            </a:r>
          </a:p>
        </p:txBody>
      </p:sp>
    </p:spTree>
    <p:extLst>
      <p:ext uri="{BB962C8B-B14F-4D97-AF65-F5344CB8AC3E}">
        <p14:creationId xmlns:p14="http://schemas.microsoft.com/office/powerpoint/2010/main" val="307433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2D029-D027-4FB9-B879-D1B9E2980894}"/>
              </a:ext>
            </a:extLst>
          </p:cNvPr>
          <p:cNvSpPr/>
          <p:nvPr/>
        </p:nvSpPr>
        <p:spPr>
          <a:xfrm>
            <a:off x="427839" y="1014425"/>
            <a:ext cx="2541864" cy="14596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Web spider</a:t>
            </a:r>
          </a:p>
          <a:p>
            <a:pPr algn="ctr"/>
            <a:r>
              <a:rPr lang="en-US" sz="2400" dirty="0"/>
              <a:t>(with Puppeteer)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3E863-394D-4EB0-AC19-E8E93A79F120}"/>
              </a:ext>
            </a:extLst>
          </p:cNvPr>
          <p:cNvSpPr/>
          <p:nvPr/>
        </p:nvSpPr>
        <p:spPr>
          <a:xfrm>
            <a:off x="3685809" y="1014425"/>
            <a:ext cx="2541864" cy="14596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Alignment with phrase matching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315A22-9CE5-42A3-A540-AE5FFA0E3397}"/>
              </a:ext>
            </a:extLst>
          </p:cNvPr>
          <p:cNvSpPr/>
          <p:nvPr/>
        </p:nvSpPr>
        <p:spPr>
          <a:xfrm>
            <a:off x="6943780" y="1014425"/>
            <a:ext cx="2541864" cy="14596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Term extraction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6B539B-CCA6-4407-A740-2E83EC02BBF2}"/>
              </a:ext>
            </a:extLst>
          </p:cNvPr>
          <p:cNvSpPr/>
          <p:nvPr/>
        </p:nvSpPr>
        <p:spPr>
          <a:xfrm>
            <a:off x="427839" y="3799571"/>
            <a:ext cx="2541864" cy="14596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Structured text in multiple languages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E6257-C42C-48BE-8DEA-7B057251895B}"/>
              </a:ext>
            </a:extLst>
          </p:cNvPr>
          <p:cNvSpPr/>
          <p:nvPr/>
        </p:nvSpPr>
        <p:spPr>
          <a:xfrm>
            <a:off x="3685809" y="3799571"/>
            <a:ext cx="2541864" cy="14596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Translation memory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D9BEE-352B-462A-A9ED-1C71CC08F3C3}"/>
              </a:ext>
            </a:extLst>
          </p:cNvPr>
          <p:cNvSpPr/>
          <p:nvPr/>
        </p:nvSpPr>
        <p:spPr>
          <a:xfrm>
            <a:off x="6943780" y="3799571"/>
            <a:ext cx="2541864" cy="14596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Terminology database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FC60C8F-4D38-41AE-A693-9F83BEDF8184}"/>
              </a:ext>
            </a:extLst>
          </p:cNvPr>
          <p:cNvSpPr/>
          <p:nvPr/>
        </p:nvSpPr>
        <p:spPr>
          <a:xfrm>
            <a:off x="1413385" y="2612662"/>
            <a:ext cx="570772" cy="10483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252C7B-BCD9-4342-A2E6-E284BBE3AE0A}"/>
              </a:ext>
            </a:extLst>
          </p:cNvPr>
          <p:cNvSpPr/>
          <p:nvPr/>
        </p:nvSpPr>
        <p:spPr>
          <a:xfrm>
            <a:off x="7929326" y="2616080"/>
            <a:ext cx="570772" cy="10483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B7568BA-752C-4EE8-84C1-9F84ABBFC337}"/>
              </a:ext>
            </a:extLst>
          </p:cNvPr>
          <p:cNvSpPr/>
          <p:nvPr/>
        </p:nvSpPr>
        <p:spPr>
          <a:xfrm>
            <a:off x="4671355" y="2612661"/>
            <a:ext cx="570772" cy="10483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E0D3741-D475-4F6C-B411-34048D9BA9C3}"/>
              </a:ext>
            </a:extLst>
          </p:cNvPr>
          <p:cNvSpPr/>
          <p:nvPr/>
        </p:nvSpPr>
        <p:spPr>
          <a:xfrm rot="12907911">
            <a:off x="3042370" y="2542848"/>
            <a:ext cx="570772" cy="10483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E8304B2-2A66-4F0F-B18F-6559DCB3F53C}"/>
              </a:ext>
            </a:extLst>
          </p:cNvPr>
          <p:cNvSpPr/>
          <p:nvPr/>
        </p:nvSpPr>
        <p:spPr>
          <a:xfrm rot="12907911">
            <a:off x="6300339" y="2547341"/>
            <a:ext cx="570772" cy="10483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pidernet">
            <a:extLst>
              <a:ext uri="{FF2B5EF4-FFF2-40B4-BE49-F238E27FC236}">
                <a16:creationId xmlns:a16="http://schemas.microsoft.com/office/drawing/2014/main" id="{5D809A25-0B3B-4531-A3B9-61D3716C3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5"/>
          <a:stretch/>
        </p:blipFill>
        <p:spPr bwMode="auto">
          <a:xfrm flipV="1">
            <a:off x="9214" y="-29121"/>
            <a:ext cx="9906000" cy="2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4400" y="2718034"/>
            <a:ext cx="8571244" cy="35450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Verdana Pro Light"/>
                <a:cs typeface="Verdana Pro Light"/>
              </a:rPr>
              <a:t>Puppeteer (Headless Chrome) can crawl JavaScript based pages.</a:t>
            </a:r>
            <a:endParaRPr lang="en-US" sz="2400" dirty="0">
              <a:latin typeface="Verdana Pro Light"/>
              <a:cs typeface="Verdana Pro Light"/>
            </a:endParaRPr>
          </a:p>
          <a:p>
            <a:pPr marL="457200" indent="-4572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Verdana Pro Light"/>
                <a:cs typeface="Verdana Pro Light"/>
              </a:rPr>
              <a:t>Great for modern dynamic site.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Verdana Pro Light"/>
                <a:cs typeface="Verdana Pro Light"/>
              </a:rPr>
              <a:t>Result: Structured (HTML) multilingual data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Verdana Pro Light"/>
              <a:cs typeface="Verdana Pro Light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Web spider</a:t>
            </a:r>
          </a:p>
        </p:txBody>
      </p:sp>
    </p:spTree>
    <p:extLst>
      <p:ext uri="{BB962C8B-B14F-4D97-AF65-F5344CB8AC3E}">
        <p14:creationId xmlns:p14="http://schemas.microsoft.com/office/powerpoint/2010/main" val="231584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4EB0F-4B8F-45AA-AC59-291EAB91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2"/>
            <a:ext cx="9906000" cy="68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id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0" y="0"/>
            <a:ext cx="9926866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4400" y="4654348"/>
            <a:ext cx="8571244" cy="22735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Speed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Multitasking / Scaling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Websites often difficult to spider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8229"/>
            <a:ext cx="991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D7BA45C-8D2E-4D87-985A-2FC8B9AC0B44}"/>
              </a:ext>
            </a:extLst>
          </p:cNvPr>
          <p:cNvSpPr txBox="1"/>
          <p:nvPr/>
        </p:nvSpPr>
        <p:spPr>
          <a:xfrm>
            <a:off x="914400" y="914400"/>
            <a:ext cx="6183443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</a:rPr>
              <a:t>Problems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Pro Light"/>
              <a:cs typeface="Verdan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662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puzzle">
            <a:extLst>
              <a:ext uri="{FF2B5EF4-FFF2-40B4-BE49-F238E27FC236}">
                <a16:creationId xmlns:a16="http://schemas.microsoft.com/office/drawing/2014/main" id="{EA48D3EC-7E17-465E-BCE7-DF6D34A8A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5"/>
          <a:stretch/>
        </p:blipFill>
        <p:spPr bwMode="auto">
          <a:xfrm>
            <a:off x="0" y="-58242"/>
            <a:ext cx="9906000" cy="2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Match pages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F805BBD4-3035-4ECE-8E14-D64643B0D0B1}"/>
              </a:ext>
            </a:extLst>
          </p:cNvPr>
          <p:cNvSpPr txBox="1"/>
          <p:nvPr/>
        </p:nvSpPr>
        <p:spPr>
          <a:xfrm>
            <a:off x="914399" y="2718034"/>
            <a:ext cx="8820615" cy="35450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HTML Links =&gt;	Great, but often missing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Page structure =&gt; Bad for blogs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Verdana Pro Light"/>
                <a:cs typeface="Verdana Pro Light"/>
              </a:rPr>
              <a:t>Content Matching =&gt; Complicated, but universal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Verdana Pro Light"/>
              <a:cs typeface="Verdana Pro Ligh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85D141-96C5-4B05-8E27-C605EE7F3D1C}"/>
              </a:ext>
            </a:extLst>
          </p:cNvPr>
          <p:cNvCxnSpPr/>
          <p:nvPr/>
        </p:nvCxnSpPr>
        <p:spPr>
          <a:xfrm>
            <a:off x="0" y="2292226"/>
            <a:ext cx="991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6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Ã¼r aligned">
            <a:extLst>
              <a:ext uri="{FF2B5EF4-FFF2-40B4-BE49-F238E27FC236}">
                <a16:creationId xmlns:a16="http://schemas.microsoft.com/office/drawing/2014/main" id="{615766BC-2BE0-4D95-AFF7-286FE9D8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" t="26366" r="925" b="26640"/>
          <a:stretch/>
        </p:blipFill>
        <p:spPr bwMode="auto">
          <a:xfrm>
            <a:off x="-1" y="0"/>
            <a:ext cx="9906001" cy="23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914400" y="914400"/>
            <a:ext cx="8447714" cy="1002017"/>
          </a:xfrm>
          <a:prstGeom prst="rect">
            <a:avLst/>
          </a:prstGeom>
          <a:noFill/>
        </p:spPr>
        <p:txBody>
          <a:bodyPr wrap="square" lIns="0" tIns="38963" rIns="77925" bIns="38963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Light"/>
                <a:cs typeface="Verdana Pro Light"/>
              </a:rPr>
              <a:t>Match sentences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F805BBD4-3035-4ECE-8E14-D64643B0D0B1}"/>
              </a:ext>
            </a:extLst>
          </p:cNvPr>
          <p:cNvSpPr txBox="1"/>
          <p:nvPr/>
        </p:nvSpPr>
        <p:spPr>
          <a:xfrm>
            <a:off x="914399" y="2718034"/>
            <a:ext cx="8820615" cy="35450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Verdana Pro Light"/>
                <a:cs typeface="Verdana Pro Light"/>
              </a:rPr>
              <a:t>Almost all translation tool provider have a product in the market.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Commercial &amp; free tools mostly bad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 Pro Light"/>
                <a:cs typeface="Verdana Pro Light"/>
              </a:rPr>
              <a:t>Usability &amp; Results are not good</a:t>
            </a:r>
          </a:p>
        </p:txBody>
      </p:sp>
    </p:spTree>
    <p:extLst>
      <p:ext uri="{BB962C8B-B14F-4D97-AF65-F5344CB8AC3E}">
        <p14:creationId xmlns:p14="http://schemas.microsoft.com/office/powerpoint/2010/main" val="261681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A4 Paper (210x297 mm)</PresentationFormat>
  <Paragraphs>233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Verdana Pro Light</vt:lpstr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 Extraction – A story of tradeoffs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well does it work?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2016-04-08T07:57:06Z</dcterms:created>
  <dcterms:modified xsi:type="dcterms:W3CDTF">2018-06-11T11:49:36Z</dcterms:modified>
  <cp:category/>
</cp:coreProperties>
</file>